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60" r:id="rId5"/>
    <p:sldId id="259" r:id="rId6"/>
    <p:sldId id="268" r:id="rId7"/>
    <p:sldId id="269" r:id="rId8"/>
    <p:sldId id="270" r:id="rId9"/>
    <p:sldId id="271" r:id="rId10"/>
    <p:sldId id="272" r:id="rId11"/>
    <p:sldId id="258" r:id="rId12"/>
    <p:sldId id="257" r:id="rId13"/>
    <p:sldId id="273" r:id="rId14"/>
    <p:sldId id="279" r:id="rId15"/>
    <p:sldId id="281" r:id="rId16"/>
    <p:sldId id="278" r:id="rId17"/>
    <p:sldId id="280" r:id="rId18"/>
    <p:sldId id="276" r:id="rId19"/>
    <p:sldId id="275" r:id="rId20"/>
    <p:sldId id="277" r:id="rId21"/>
    <p:sldId id="263" r:id="rId22"/>
    <p:sldId id="26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102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010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578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073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28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18.03.2023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390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18.03.2023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222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18.03.2023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465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444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69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478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32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BB82F-F00A-4573-8535-5AE2B01296B0}" type="datetimeFigureOut">
              <a:rPr lang="ru-RU" smtClean="0"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01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467" y="101600"/>
            <a:ext cx="857955" cy="587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99644" y="2263422"/>
            <a:ext cx="6265334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Лекция №01 – Общие сведения о строительных машинах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311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0937" y="2277069"/>
            <a:ext cx="8952932" cy="20356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Вопросы: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1.Введение.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2.Требования предъявляемые к строительным машинам.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3.Производительность машин.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4.</a:t>
            </a:r>
            <a:r>
              <a:rPr lang="ru-RU" sz="2400" dirty="0"/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Нагрузки, воспринимаемые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машинами.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2400" dirty="0"/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Приводы строительных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машин.</a:t>
            </a:r>
          </a:p>
          <a:p>
            <a:pPr algn="ctr"/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902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478" y="95534"/>
            <a:ext cx="12055522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1.Введение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решения задач в области капитального строительства необходимо рациональное формирование парка строительных машин в соответствии с выполняемыми технологическими процессами, их эффективная производственная эксплуатация и четкая регламентация технического обслуживания.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Представленный материал поможет обучающимся получить основные сведения по строительным машинам и оборудованию для организации механизированного производства строительных работ, изучить современные методы выбора машин и основы их эксплуатации.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 о строительных машинах.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Машиной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устройство, выполняющее механические движения для преобразования энергии, материалов и информации с целью замены или облегчения физического и умственного труда.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Машины состоят из большого числа механизмов.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Механизмы – это система тел, предназначенная для преобразования движения одного или нескольких твердых тел в требуемые движения других тел.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назначение строительных машин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строительной продукции определенного качества, регламентируемой нормами.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типоразмеров и моделей машин, применяемых в строительстве, превышает 1000 наименований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08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534" y="0"/>
            <a:ext cx="12096466" cy="7094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Механизированными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называются работы, при выполнении которых операции осуществляются при помощи машин, агрегатов или другого оборудования.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Автоматизированными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называются работы, при производстве которых используются машины и оборудование с устройствами автоматического регулирования и контроля за ходом технологического процесса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строительных машин.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Все строительные машины подразделяются на группы: </a:t>
            </a:r>
          </a:p>
          <a:p>
            <a:pPr marL="514350" indent="-514350" algn="just">
              <a:buAutoNum type="romanUcParenR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назначению: </a:t>
            </a:r>
          </a:p>
          <a:p>
            <a:pPr marL="457200" indent="-457200" algn="just">
              <a:buAutoNum type="arabicPeriod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грузоподъемные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домкраты (реечные, винтовые, гидравлические);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тали (ручные, электротали);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лебедки (с ручным приводом, электролебедки);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 подъемники грузовые (мачтовые, шахтные, скиповые, грузопассажирские);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 подъемные площадки (подвесные, наземные);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 самоходные подъемники (телескопические, рычажные);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ж) краны (переставные, вантовые, жестконогие, башенные, автомобильные, пневмоколесные, гусеничные, ж/д, тракторные, трубоукладчики, мостовые, козловые, кабельные).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32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182" y="0"/>
            <a:ext cx="12082818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транспортирующие,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погрузочно-разгрузочные,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для подготовительных и вспомогательных работ,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землеройные и грунтоуплотняющие: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землеройно-транспортные (бульдозеры, скреперы, автогрейдеры, грейдер- элеваторы),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экскаваторы (одноковшовые, непрерывного действия),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землеройно-фрезерные,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планировщики,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д) оборудование для гидромеханического способа разработки грунта (гидро- мониторы, землечерпальные снаряды),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е) грунтоуплотняющие машины (катки, виброуплотнители, трамбовки).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буровые,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сваебойные,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дробильно-сортировочные,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смесительные,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8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830" y="0"/>
            <a:ext cx="1206917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для транспортирования бетонных смесей и растворов,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бетоноукладочные,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отделочные,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 ручные,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дорожные,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для технического обслуживания.</a:t>
            </a:r>
          </a:p>
          <a:p>
            <a:pPr algn="just"/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II) По производственным характеристикам: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мощности,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объему ковша,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грузоподъемности,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тяговому усилию,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производительности,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габаритам,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массе. 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III) По типу ходового оборудования: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гусеничные,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пневмоколесные,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рельсоколесные,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шагающие. 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422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182" y="0"/>
            <a:ext cx="12082818" cy="5576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IV) По типу базовой машины: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автомобиль,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трактор,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пневмоколесный тягач. 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V) По видам двигателя или привода: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электрическим двигателем,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двигателем внутреннего сгорания,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гидравлическим приводом,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пневматическим приводом. 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VI) По числу рабочего оборудования: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универсальные (несколько видов сменного оборудования),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(один вид рабочего оборудования). 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014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534" y="0"/>
            <a:ext cx="12096466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обозначения машин.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Каждой машине присваивается условное обозначение (индекс) в виде буквенно-цифрового обозначения: 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экскаваторы одноковшовые – ЭО, 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непрерывного действия: траншейные роторные – ЭТР, 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траншейные цепные – ЭТЦ, 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роторные универсальные – ЭР, 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бульдозеры, скреперы, автогрейдеры – ДЗ, 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грунтоуплотнители – ДУ, 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стреловые самоходные – КС, 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башенные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КБ</a:t>
            </a:r>
          </a:p>
          <a:p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составляющие машин.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Каждая машина состоит из деталей (элементов) и сборочных единиц. 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 функциональному признаку различают: </a:t>
            </a:r>
          </a:p>
          <a:p>
            <a:pPr marL="457200" indent="-457200"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Силовые установки (двигатели) – являются источником преобразования энергии в механическую работу.</a:t>
            </a:r>
          </a:p>
          <a:p>
            <a:pPr marL="457200" indent="-457200"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Рабочее оборудование – с помощью которого осуществляется технологическая операция. </a:t>
            </a:r>
          </a:p>
          <a:p>
            <a:pPr marL="457200" indent="-457200"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Ходовое оборудование – предназначено для передвижения машины и передачи давления от веса машины на основание.</a:t>
            </a:r>
          </a:p>
          <a:p>
            <a:pPr marL="457200" indent="-457200"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Функциональное оборудование, входящее в конструкцию машины – компрессоры, генераторы, вентиляторы, подогреватели.</a:t>
            </a:r>
          </a:p>
          <a:p>
            <a:pPr marL="457200" indent="-457200"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Передаточные механизмы – для связи силового оборудования с рабочим и ходовым.</a:t>
            </a:r>
          </a:p>
          <a:p>
            <a:pPr marL="457200" indent="-457200"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управления – для запуска и останова силового оборудования.</a:t>
            </a:r>
          </a:p>
          <a:p>
            <a:pPr marL="457200" indent="-457200"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Несущая конструкция (рама) машины – для размещения и закрепления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 элементов машины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384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830" y="0"/>
            <a:ext cx="1206917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2.Требования предъявляемые к строительным машинам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Строительные машины должны обеспечивать необходимую производительность и работоспособность при работе в любое время года и суток, при разнообразных атмосферных условиях и температурах окружающего воздуха, в стесненных условиях строительной площадки.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Требования, предъявляемые к строительным машинам: </a:t>
            </a:r>
          </a:p>
          <a:p>
            <a:pPr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 в работе – способность безотказной работы машины без вынужденных простоев из-за неисправности при правильном управлении и нормальных нагрузках. </a:t>
            </a:r>
          </a:p>
          <a:p>
            <a:pPr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Экономичность в эксплуатации – обеспечение минимального расхода энергоресурсов (электроэнергии или топлива), смазочных и других эксплуатационных материалов, а также трудозатрат на управление машиной и уход за ней.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Экономичность определяется также меньшей стоимостью машины, которая зависит от технологичности в изготовлении, меньшей трудоемкости и металлоемкости.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Транспортабельность – возможность перемещения машины самоходом или перевозки ее на транспорте в собранном виде.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Ремонтопригодность – возможность удобного технического обслуживания и ремонта машины для поддержания ее в работоспособном состоянии. Лучшая ремонтопригодность у машины, состоящей из отдельных сборочных единиц, легко отсоединяемых друг от друга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51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8" y="0"/>
            <a:ext cx="12063412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Удобство монтажа и демонтажа машины – наилучшими считаются условия монтажа, при которых не требуются дополнительные грузоподъемные средства.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Требования эргономики – обеспечение благоприятных условий для рабочих, занятых управлением машиной, минимальная утомляемость и определенный комфорт.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Эстетические требования – красивая внешняя форма, хорошая отделка и окраска.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Климатические требования – круглогодичная работа машины при температуре от - 40 0С до +40 0С. Резинотехнические детали машин должны противостоять влиянию низких температур и не терять своих свойств – эластичности и упругости. 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самоходных машин: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Маневренность – подвижность машины – способность перемещаться по строительной площадке и разворачиваться в естественных условиях с минимальным радиусом поворота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Rп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заданной колее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базе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Rп= L/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максимально возможный угол поворота наружного колеса.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Проходимость – способность преодолевать неровности местности, водные преграды, рыхлые грунты, снежный покров. Определяется величиной дорожного просвета (клиренсом)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продольным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поперечным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радиусами проходимости колесных машин и удельным давлением на грунт.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Устойчивость машины – способность противостоять действию опрокидывающих сил. Чем ниже центр тяжести машины и чем больше ее опорная база, тем устойчивее машина. Характеризуется коэффициентом устойчивости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35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8" y="0"/>
            <a:ext cx="1206341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3.Производительность машин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важнейшая техническая характеристика машины: это количество продукции (в массе, объеме или штуках), вырабатываемой в единицу времени (час, смену, месяц, год).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производительность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(расчетная, конструктивная) – максимально возможное количество продукции, вырабатываемой в единицу времени непрерывной работы при расчетных скоростях рабочих движений и нагрузках.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машин циклического действия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                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Пк = 60qn,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количество продукции за один цикл,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число циклов, выполняемых машиной в 1 мин: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60/</a:t>
            </a:r>
            <a:r>
              <a:rPr lang="ru-RU" sz="20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tп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–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продолжительность цикла,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машин непрерывного действия: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Пк = 3600Fv,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–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количество материала, размещающегося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длины потока продукции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кг, м³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скорость движения потока продукции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м/с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96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900" y="0"/>
            <a:ext cx="12103100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производительность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количество продукции, вырабатываемой в единицу времени непрерывной работы машины в конкретных производственных условиях при правильных режимах работы и нагрузках.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Например, для ЭО учитываются группа грунта, высота забоя, угол поворота стрелы с ковшом, вид работы, коэффициент заполнения ковша и др.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машин циклического действия (кранов):               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 = 60qnk,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грузоподъемность крана, </a:t>
            </a: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число рабочих циклов в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мин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коэффициент, учитывающий степень использования грузоподъемности.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машин непрерывного действия:                              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Пк = 3600Fvk,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масса груза или объем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м³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длины, </a:t>
            </a: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линейная скорость движения рабочего органа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м/с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коэффициент, учитывающий условия работы.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Эксплуатационная производительность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количество продукции, вырабатываемой в единицу времени с учетом всех перерывов в работе, вызываемых требованиями эксплуатации, условиями труда работающих и организационными причинами:                                            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Пэ. = Пт kи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коэффициент использования машины во времени.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Сменная или годовая производительность машины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  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Пэгод. = ПэТ,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число часов работы машины в течение смены или года.   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67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7987" y="0"/>
            <a:ext cx="12074013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Нагрузки, воспринимаемые машинами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Строительные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находятся под воздействием нагрузок от собственного веса, рабочих нагрузок, сил инерции, ветровой нагрузки и нагрузки от атмосферных осадков.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Нагрузки от собственного веса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учитываться при определении прочности элементов конструкций машины. Наибольшее влияние испытывают опорные сборочные единицы машины. Вес стрел, рукоятей, консолей увеличивает опрокидывающий момент, действующий на машину.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Нагрузки, возникающие при работе машины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зависят от вида выполняемой работы: - у экскаваторов: сопротивление грунта копанию, - у бульдозера: сопротивление, возникающее при перемещении грунта отвалом, - у грузоподъемных машин: вес поднимаемого груза.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Инерционные нагрузки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возникают при изменении скоростей или направления перемещения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вертикальная инерционная сила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Ри.в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возникает в момент разгона при подъеме или в момент торможения при опускании рабочего органа с грузом: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и.в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(Q+q)v/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gt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Q+q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вес груза и грузозахватных устройств,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ускорение свободного падения,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м/с²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расчетная скорость перемещения,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м/с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время разгона или торможения,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10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239" y="1"/>
            <a:ext cx="12088761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горизонтальная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инерционная сила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и.гор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возникает при разгоне или торможении машины в процессе ее перемещения: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Ри.гор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= Gv/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gt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вес машины с грузом,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центробежные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горизонтальные силы инерции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возникают при вращении поворотной части (платформы) машины: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ц.гор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=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Gπ² n²R/900g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вес вращающейся части машины,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частота вращения,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</a:t>
            </a:r>
            <a:r>
              <a:rPr lang="ru-RU" sz="20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расстояние от оси вращения до центра тяжести вращающейся части машины.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касательные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горизонтальные силы инерции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возникают при разгоне и торможении поворотной части машины: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Ри.кас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= Gπ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/(30gt), </a:t>
            </a:r>
            <a:endParaRPr lang="ru-RU" sz="2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–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время разгона или торможения,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0114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232" y="0"/>
            <a:ext cx="12029768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4.Ветровые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строительных машин с большой наветренной поверхностью (башенных и козловых кранов) настолько значительны, что могут вызвать аварии (опрокидывание крана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Учитываются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расчете устойчивости, на прочность металлоконструкций и механизмов передвижения, вращения поворотной части машины и при расчете мощности двигателей.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ветра на машину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рАп, </a:t>
            </a:r>
            <a:endParaRPr lang="ru-RU" sz="2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наветренная площадь машины и груза,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расчетное удельное давление ветра,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Наветренной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площадью конструкции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 сплошными стенками считают площадь, определяемую внешним контуром за вычетом просветов между отдельными стержнями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Все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машины, находящиеся под открытым небом, должны быть устойчивы при ветре любой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интенсивности.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29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987" y="0"/>
            <a:ext cx="12074013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Приводы строительных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совокупность силового оборудования, трансмиссии и систем управления, обеспечивающих приведение в действие механизмов машин и рабочих органов.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Строительные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делятся на 2 группы: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автономной силовой установкой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двигателем внутреннего сгорания (дизелем или карбюраторным),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работающие от внешнего источника энергии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электроэнергии, поступающей по проводам или сжатого воздуха, поступающего по пневмопроводам от компрессора.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числу двигателей строительные машины разделяются: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одномоторные,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многомоторные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многомоторные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комбинированные: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дизель-электрические,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дизель-гидравлические,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дизель-пневматические,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электро-гидравлические</a:t>
            </a:r>
          </a:p>
        </p:txBody>
      </p:sp>
    </p:spTree>
    <p:extLst>
      <p:ext uri="{BB962C8B-B14F-4D97-AF65-F5344CB8AC3E}">
        <p14:creationId xmlns:p14="http://schemas.microsoft.com/office/powerpoint/2010/main" val="2551779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484" y="0"/>
            <a:ext cx="12044516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Требования, предъявляемые к приводам строительных машин: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1.автономность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силового оборудования от внешнего источника энергии,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минимальные габариты и масса,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большая надежность и готовность к работе,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высокий КПД,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простота регулирования скоростей,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обеспечение плавности включения механизма,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независимость рабочих движений,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простота автоматизации системы управления,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устройство блочных и агрегатных конструкций элементов привода,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дополнительные требования, определяемые режимом работы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машины.</a:t>
            </a:r>
          </a:p>
          <a:p>
            <a:pPr algn="just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механического движения от двигателя (приводного устройства) осуществляется передаточным механизмом – трансмиссией.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Трансмиссия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изменять по величине и направлению скорости, крутящие моменты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усилия.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передачи энергии трансмиссии подразделяют: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механические (зубчатыми колесами, рычагами),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гидравлические,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пневматические,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комбинированные.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992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735" y="1"/>
            <a:ext cx="12059265" cy="6878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Одним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основных показателей эффективности работы трансмиссий является их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КПД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η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Nи.м /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Nс.у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Nи.м, Nс.у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мощность исполнительного механизма и силовой установки рабочего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Передаточное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отношение: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с.у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и.м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с.у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и.м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угловые скорости вращения силовой установки и исполнительного механизма рабочего органа.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важным показателям трансмиссии относится их степень прозрачности – это способность трансмиссии передавать колебания внешней нагрузки силовой установке.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Электропривод.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привода строительных машин служат электродвигатели переменного или постоянного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тока.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Асинхронные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электродвигатели трехфазного тока частотой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Гц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коротко-замкнутым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ротором просты в управлении, но имеют недостатки: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большой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пусковой ток,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малый пусковой момент,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малую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перегрузочную способность,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дополнительные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для регулировки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скорости.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309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232" y="0"/>
            <a:ext cx="12029768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в машинах с длительно-непрерывным режимом работы (конвейерах, сортировках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привода машин с поворотно-кратковременным режимом работы (строительных кранов, карьерных экскаваторов) применяют крановые асинхронные двигатели – короткозамкнутые и с контактными кольцами.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башенных, козловых и мостовых кранах применяют многомоторный электропривод переменного тока с использованием асинхронных крановых двигателей с контактными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кольцами.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Электродвигатели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постоянного тока используют в комбинированных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дизель-электрических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приводах экскаваторов и кранов большой мощности.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Питание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 из двигателей осуществляется от генератора постоянного тока, смонтированного на самой машине и приводимого во вращение двигателем внутреннего сгорания (дизелем) или сетевым электродвигателем переменного тока.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привода ручных электрических машин применяют встроенные асинхронные коллекторные электродвигатели однофазного или трехфазного тока. </a:t>
            </a:r>
          </a:p>
        </p:txBody>
      </p:sp>
    </p:spTree>
    <p:extLst>
      <p:ext uri="{BB962C8B-B14F-4D97-AF65-F5344CB8AC3E}">
        <p14:creationId xmlns:p14="http://schemas.microsoft.com/office/powerpoint/2010/main" val="528010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239" y="1"/>
            <a:ext cx="12088761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управления электроприводом применяют различную пускорегулирующую и защитную аппаратуру: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пакетные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выключатели с переключателями,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автоматические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выключатели,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контроллеры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командоконтроллеры,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аппаратуру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автоматического управления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контакторы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магнитные пускатели, конечные выключатели, защитная аппаратура, предохранители, максимальное токовое реле, тепловое реле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 от двигателя внутреннего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сгорания.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привода самоходных строительных машин применяют двигатели внутреннего сгорания (дизели и карбюраторные двигатели).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Дизели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экономичны, их расход топлива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40% ниже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карбюраторных. Двигатели внутреннего сгорания подбирают по максимальной нагрузке.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двигателей внутреннего сгорания: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1.невозможность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реверсирования (изменения направления вращения вала),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невозможность значительного изменения крутящего момента без применения сложных механизмов реверса и коробок скоростей,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малый срок службы (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2400-3600 часов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Муфты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включения устанавливают для облегчения запуска двигателя или приостановки работы механизмов машины без остановки двигателя, для снижения динамической нагрузки в системе и предохранения двигателя от перегрузки.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283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25800" y="2489200"/>
            <a:ext cx="53721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1431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830" y="0"/>
            <a:ext cx="1206917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Дайте определение строительной машины. 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работы называются механизированными?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автоматизация строительного процесса?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Каково основное назначение строительных машин?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индекс машины? Приведите пример и расшифруйте его составляющие.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конструктивные составляющие строительных машин.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основные требования, предъявляемые к самоходным машинам.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требования эргономики предъявляются к строительным машинам?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означает понятие «универсальные машины»?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Приведите примеры машин для различных категорий строительных работ.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производительность строительной машины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срок службы и технический ресурс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моральный износ машины, чем он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параметр машины? Перечислите категории параметров и охарактеризуйте 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нагрузки воздействуют на строительные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чего зависят нагрузки, возникающие при работе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машины?</a:t>
            </a:r>
          </a:p>
          <a:p>
            <a:pPr marL="342900" indent="-342900"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привод машины? Из чего он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силовая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трансмиссия?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трансмиссий по способу передачи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энергии.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механических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коэффициент полезного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аппаратура применяется для управления электроприводом? </a:t>
            </a:r>
          </a:p>
        </p:txBody>
      </p:sp>
    </p:spTree>
    <p:extLst>
      <p:ext uri="{BB962C8B-B14F-4D97-AF65-F5344CB8AC3E}">
        <p14:creationId xmlns:p14="http://schemas.microsoft.com/office/powerpoint/2010/main" val="24856113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2726</Words>
  <Application>Microsoft Office PowerPoint</Application>
  <PresentationFormat>Широкоэкранный</PresentationFormat>
  <Paragraphs>255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13</cp:revision>
  <dcterms:created xsi:type="dcterms:W3CDTF">2022-12-16T14:35:53Z</dcterms:created>
  <dcterms:modified xsi:type="dcterms:W3CDTF">2023-03-18T07:00:35Z</dcterms:modified>
</cp:coreProperties>
</file>